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0"/>
  </p:notesMasterIdLst>
  <p:sldIdLst>
    <p:sldId id="259" r:id="rId2"/>
    <p:sldId id="261" r:id="rId3"/>
    <p:sldId id="272" r:id="rId4"/>
    <p:sldId id="273" r:id="rId5"/>
    <p:sldId id="262" r:id="rId6"/>
    <p:sldId id="274" r:id="rId7"/>
    <p:sldId id="275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Default Section" id="{992832F5-EA01-48E5-B403-87E193F50680}">
          <p14:sldIdLst>
            <p14:sldId id="259"/>
          </p14:sldIdLst>
        </p14:section>
        <p14:section name="Project Overview" id="{087866C3-7028-482C-8D34-6BF5363FBD75}">
          <p14:sldIdLst>
            <p14:sldId id="261"/>
          </p14:sldIdLst>
        </p14:section>
        <p14:section name="Status Update" id="{521DEF98-8796-4632-831A-16252E9A6054}">
          <p14:sldIdLst>
            <p14:sldId id="262"/>
            <p14:sldId id="263"/>
          </p14:sldIdLst>
        </p14:section>
        <p14:section name="Timeline" id="{CF24EBA6-C924-424D-AC31-A4B9992A87E0}">
          <p14:sldIdLst>
            <p14:sldId id="266"/>
          </p14:sldIdLst>
        </p14:section>
        <p14:section name="Next Steps and Action Items" id="{C24C98EC-938D-4034-8DB8-5E8DBF16E3CB}">
          <p14:sldIdLst>
            <p14:sldId id="267"/>
            <p14:sldId id="271"/>
          </p14:sldIdLst>
        </p14:section>
        <p14:section name="Appendix" id="{E35CCD6A-2288-476E-BC93-C75323AE1F32}">
          <p14:sldIdLst>
            <p14:sldId id="27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extLst>
    <p:ext uri="{E76CE94A-603C-4142-B9EB-6D1370010A27}">
      <p14:discardImageEditData xmlns="" xmlns:p14="http://schemas.microsoft.com/office/powerpoint/2010/main" val="1"/>
    </p:ext>
    <p:ext uri="{D31A062A-798A-4329-ABDD-BBA856620510}">
      <p14:defaultImageDpi xmlns=""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35" autoAdjust="0"/>
    <p:restoredTop sz="88187" autoAdjust="0"/>
  </p:normalViewPr>
  <p:slideViewPr>
    <p:cSldViewPr>
      <p:cViewPr varScale="1">
        <p:scale>
          <a:sx n="102" d="100"/>
          <a:sy n="102" d="100"/>
        </p:scale>
        <p:origin x="-1884" y="-96"/>
      </p:cViewPr>
      <p:guideLst>
        <p:guide orient="horz" pos="2160"/>
        <p:guide orient="horz" pos="576"/>
        <p:guide pos="288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506C0-3FFE-45A5-803D-9F4FC5464A70}" type="datetimeFigureOut">
              <a:rPr lang="en-US" smtClean="0"/>
              <a:pPr/>
              <a:t>12/9/2021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46707-6BBD-41A9-B4DF-0C76A73A2D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0384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template can be used as a starter file to give updates for project</a:t>
            </a:r>
            <a:r>
              <a:rPr lang="en-US" baseline="0" dirty="0" smtClean="0"/>
              <a:t> milestones.</a:t>
            </a:r>
            <a:endParaRPr lang="en-US" dirty="0" smtClean="0"/>
          </a:p>
          <a:p>
            <a:endParaRPr lang="en-US" baseline="0" dirty="0" smtClean="0"/>
          </a:p>
          <a:p>
            <a:pPr lvl="0"/>
            <a:r>
              <a:rPr lang="en-US" sz="1000" b="1" dirty="0" smtClean="0"/>
              <a:t>Sections</a:t>
            </a:r>
            <a:endParaRPr lang="en-US" sz="1000" b="0" dirty="0" smtClean="0"/>
          </a:p>
          <a:p>
            <a:pPr lvl="0"/>
            <a:r>
              <a:rPr lang="en-US" sz="1000" b="0" dirty="0" smtClean="0"/>
              <a:t>Right-click on a slide to add sections.</a:t>
            </a:r>
            <a:r>
              <a:rPr lang="en-US" sz="1000" b="0" baseline="0" dirty="0" smtClean="0"/>
              <a:t> Sections can help to organize your slides or facilitate collaboration between multiple authors.</a:t>
            </a:r>
            <a:endParaRPr lang="en-US" sz="1000" b="0" dirty="0" smtClean="0"/>
          </a:p>
          <a:p>
            <a:pPr lvl="0"/>
            <a:endParaRPr lang="en-US" sz="1000" b="1" dirty="0" smtClean="0"/>
          </a:p>
          <a:p>
            <a:pPr lvl="0"/>
            <a:r>
              <a:rPr lang="en-US" sz="1000" b="1" dirty="0" smtClean="0"/>
              <a:t>Notes</a:t>
            </a:r>
          </a:p>
          <a:p>
            <a:pPr lvl="0"/>
            <a:r>
              <a:rPr lang="en-US" sz="1000" dirty="0" smtClean="0"/>
              <a:t>Use the Notes section for delivery notes or to provide additional details for the audience.</a:t>
            </a:r>
            <a:r>
              <a:rPr lang="en-US" sz="1000" baseline="0" dirty="0" smtClean="0"/>
              <a:t> View these notes in Presentation View during your presentation. </a:t>
            </a:r>
          </a:p>
          <a:p>
            <a:pPr lvl="0">
              <a:buFontTx/>
              <a:buNone/>
            </a:pPr>
            <a:r>
              <a:rPr lang="en-US" sz="1000" dirty="0" smtClean="0"/>
              <a:t>Keep in mind the font size (important for accessibility, visibility, videotaping, and online production)</a:t>
            </a:r>
          </a:p>
          <a:p>
            <a:pPr lvl="0"/>
            <a:endParaRPr lang="en-US" sz="1000" dirty="0" smtClean="0"/>
          </a:p>
          <a:p>
            <a:pPr lvl="0">
              <a:buFontTx/>
              <a:buNone/>
            </a:pPr>
            <a:r>
              <a:rPr lang="en-US" sz="1000" b="1" dirty="0" smtClean="0"/>
              <a:t>Coordinated colors </a:t>
            </a:r>
          </a:p>
          <a:p>
            <a:pPr lvl="0">
              <a:buFontTx/>
              <a:buNone/>
            </a:pPr>
            <a:r>
              <a:rPr lang="en-US" sz="1000" dirty="0" smtClean="0"/>
              <a:t>Pay particular attention to the graphs, charts, and text boxes.</a:t>
            </a:r>
            <a:r>
              <a:rPr lang="en-US" sz="1000" baseline="0" dirty="0" smtClean="0"/>
              <a:t> </a:t>
            </a:r>
            <a:endParaRPr lang="en-US" sz="1000" dirty="0" smtClean="0"/>
          </a:p>
          <a:p>
            <a:pPr lvl="0"/>
            <a:r>
              <a:rPr lang="en-US" sz="1000" dirty="0" smtClean="0"/>
              <a:t>Consider that attendees will print in black and white or </a:t>
            </a:r>
            <a:r>
              <a:rPr lang="en-US" sz="1000" dirty="0" err="1" smtClean="0"/>
              <a:t>grayscale</a:t>
            </a:r>
            <a:r>
              <a:rPr lang="en-US" sz="1000" dirty="0" smtClean="0"/>
              <a:t>. Run a test print to make sure your colors work when printed in pure black and white and </a:t>
            </a:r>
            <a:r>
              <a:rPr lang="en-US" sz="1000" dirty="0" err="1" smtClean="0"/>
              <a:t>grayscale</a:t>
            </a:r>
            <a:r>
              <a:rPr lang="en-US" sz="1000" dirty="0" smtClean="0"/>
              <a:t>.</a:t>
            </a:r>
          </a:p>
          <a:p>
            <a:pPr lvl="0">
              <a:buFontTx/>
              <a:buNone/>
            </a:pPr>
            <a:endParaRPr lang="en-US" sz="1000" dirty="0" smtClean="0"/>
          </a:p>
          <a:p>
            <a:pPr lvl="0">
              <a:buFontTx/>
              <a:buNone/>
            </a:pPr>
            <a:r>
              <a:rPr lang="en-US" sz="1000" b="1" dirty="0" smtClean="0"/>
              <a:t>Graphics, tables, and graphs</a:t>
            </a:r>
          </a:p>
          <a:p>
            <a:pPr lvl="0"/>
            <a:r>
              <a:rPr lang="en-US" sz="1000" dirty="0" smtClean="0"/>
              <a:t>Keep it simple: If possible, use consistent, non-distracting styles and colors.</a:t>
            </a:r>
          </a:p>
          <a:p>
            <a:pPr lvl="0"/>
            <a:r>
              <a:rPr lang="en-US" sz="1000" dirty="0" smtClean="0"/>
              <a:t>Label all graphs and tables.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project</a:t>
            </a:r>
            <a:r>
              <a:rPr lang="en-US" baseline="0" dirty="0" smtClean="0"/>
              <a:t> about?</a:t>
            </a:r>
          </a:p>
          <a:p>
            <a:r>
              <a:rPr lang="en-US" dirty="0" smtClean="0"/>
              <a:t>Define</a:t>
            </a:r>
            <a:r>
              <a:rPr lang="en-US" baseline="0" dirty="0" smtClean="0"/>
              <a:t> the goal of this project</a:t>
            </a:r>
          </a:p>
          <a:p>
            <a:pPr lvl="1"/>
            <a:r>
              <a:rPr lang="en-US" dirty="0" smtClean="0"/>
              <a:t>Is it similar to projects in the past or is it a new effort?</a:t>
            </a:r>
          </a:p>
          <a:p>
            <a:r>
              <a:rPr lang="en-US" baseline="0" dirty="0" smtClean="0"/>
              <a:t>Define the scope of this project</a:t>
            </a:r>
          </a:p>
          <a:p>
            <a:pPr lvl="1"/>
            <a:r>
              <a:rPr lang="en-US" baseline="0" dirty="0" smtClean="0"/>
              <a:t>Is it an independent project or is it related to other projects?</a:t>
            </a:r>
          </a:p>
          <a:p>
            <a:pPr lvl="0"/>
            <a:endParaRPr lang="en-US" baseline="0" dirty="0" smtClean="0"/>
          </a:p>
          <a:p>
            <a:pPr lvl="0"/>
            <a:r>
              <a:rPr lang="en-US" baseline="0" dirty="0" smtClean="0"/>
              <a:t>* Note that this slide is not necessary for weekly status meetings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project</a:t>
            </a:r>
            <a:r>
              <a:rPr lang="en-US" baseline="0" dirty="0" smtClean="0"/>
              <a:t> about?</a:t>
            </a:r>
          </a:p>
          <a:p>
            <a:r>
              <a:rPr lang="en-US" dirty="0" smtClean="0"/>
              <a:t>Define</a:t>
            </a:r>
            <a:r>
              <a:rPr lang="en-US" baseline="0" dirty="0" smtClean="0"/>
              <a:t> the goal of this project</a:t>
            </a:r>
          </a:p>
          <a:p>
            <a:pPr lvl="1"/>
            <a:r>
              <a:rPr lang="en-US" dirty="0" smtClean="0"/>
              <a:t>Is it similar to projects in the past or is it a new effort?</a:t>
            </a:r>
          </a:p>
          <a:p>
            <a:r>
              <a:rPr lang="en-US" baseline="0" dirty="0" smtClean="0"/>
              <a:t>Define the scope of this project</a:t>
            </a:r>
          </a:p>
          <a:p>
            <a:pPr lvl="1"/>
            <a:r>
              <a:rPr lang="en-US" baseline="0" dirty="0" smtClean="0"/>
              <a:t>Is it an independent project or is it related to other projects?</a:t>
            </a:r>
          </a:p>
          <a:p>
            <a:pPr lvl="0"/>
            <a:endParaRPr lang="en-US" baseline="0" dirty="0" smtClean="0"/>
          </a:p>
          <a:p>
            <a:pPr lvl="0"/>
            <a:r>
              <a:rPr lang="en-US" baseline="0" dirty="0" smtClean="0"/>
              <a:t>* Note that this slide is not necessary for weekly status meetings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US" dirty="0" smtClean="0"/>
              <a:t>* If any of</a:t>
            </a:r>
            <a:r>
              <a:rPr lang="en-US" baseline="0" dirty="0" smtClean="0"/>
              <a:t> these issues caused a schedule delay or need to be discussed further, include details in next slide.</a:t>
            </a:r>
          </a:p>
          <a:p>
            <a:pPr>
              <a:buFont typeface="Arial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US" dirty="0" smtClean="0"/>
              <a:t>* If any of</a:t>
            </a:r>
            <a:r>
              <a:rPr lang="en-US" baseline="0" dirty="0" smtClean="0"/>
              <a:t> these issues caused a schedule delay or need to be discussed further, include details in next slide.</a:t>
            </a:r>
          </a:p>
          <a:p>
            <a:pPr>
              <a:buFont typeface="Arial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US" dirty="0" smtClean="0"/>
              <a:t>* If any of</a:t>
            </a:r>
            <a:r>
              <a:rPr lang="en-US" baseline="0" dirty="0" smtClean="0"/>
              <a:t> these issues caused a schedule delay or need to be discussed further, include details in next slide.</a:t>
            </a:r>
          </a:p>
          <a:p>
            <a:pPr>
              <a:buFont typeface="Arial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en-US" dirty="0" smtClean="0"/>
              <a:t>* If any of</a:t>
            </a:r>
            <a:r>
              <a:rPr lang="en-US" baseline="0" dirty="0" smtClean="0"/>
              <a:t> these issues caused a schedule delay or need to be discussed further, include details in next slide.</a:t>
            </a:r>
          </a:p>
          <a:p>
            <a:pPr>
              <a:buFont typeface="Arial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733203"/>
            <a:ext cx="9144000" cy="612479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6477000" y="1295400"/>
            <a:ext cx="901373" cy="901373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5791200" y="1905000"/>
            <a:ext cx="1240461" cy="1240461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6705600" y="2209800"/>
            <a:ext cx="1828800" cy="1828800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1"/>
            <a:ext cx="7772400" cy="761999"/>
          </a:xfrm>
        </p:spPr>
        <p:txBody>
          <a:bodyPr anchor="t"/>
          <a:lstStyle>
            <a:lvl1pPr algn="l">
              <a:defRPr>
                <a:latin typeface="Georgia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9948" y="1219200"/>
            <a:ext cx="5275052" cy="1295400"/>
          </a:xfrm>
        </p:spPr>
        <p:txBody>
          <a:bodyPr>
            <a:normAutofit/>
          </a:bodyPr>
          <a:lstStyle>
            <a:lvl1pPr marL="0" indent="0" algn="l">
              <a:buNone/>
              <a:defRPr sz="1600" baseline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pPr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pPr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pPr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l="-92" t="50811" r="45394" b="-590"/>
          <a:stretch/>
        </p:blipFill>
        <p:spPr>
          <a:xfrm>
            <a:off x="-13648" y="0"/>
            <a:ext cx="9157648" cy="55822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685800" y="1066799"/>
            <a:ext cx="1979920" cy="2013807"/>
          </a:xfrm>
          <a:prstGeom prst="ellipse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68304" y="1905000"/>
            <a:ext cx="5105400" cy="1143001"/>
          </a:xfrm>
        </p:spPr>
        <p:txBody>
          <a:bodyPr anchor="b" anchorCtr="0">
            <a:normAutofit/>
          </a:bodyPr>
          <a:lstStyle>
            <a:lvl1pPr algn="l">
              <a:defRPr sz="3600" b="0" cap="none">
                <a:latin typeface="Georg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0" y="3048000"/>
            <a:ext cx="5105400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pPr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</p:spPr>
        <p:txBody>
          <a:bodyPr anchor="t">
            <a:normAutofit/>
          </a:bodyPr>
          <a:lstStyle>
            <a:lvl1pPr algn="l">
              <a:defRPr sz="2800">
                <a:latin typeface="Georgia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2900" indent="-342900">
              <a:lnSpc>
                <a:spcPct val="150000"/>
              </a:lnSpc>
              <a:spcBef>
                <a:spcPts val="0"/>
              </a:spcBef>
              <a:buSzPct val="130000"/>
              <a:buFont typeface="Arial" pitchFamily="34" charset="0"/>
              <a:buChar char="•"/>
              <a:defRPr sz="2000">
                <a:latin typeface="Georgia" pitchFamily="18" charset="0"/>
              </a:defRPr>
            </a:lvl1pPr>
            <a:lvl2pPr marL="571500" indent="-228600">
              <a:lnSpc>
                <a:spcPct val="150000"/>
              </a:lnSpc>
              <a:spcBef>
                <a:spcPts val="0"/>
              </a:spcBef>
              <a:buSzPct val="60000"/>
              <a:buFont typeface="Courier New" pitchFamily="49" charset="0"/>
              <a:buChar char="o"/>
              <a:defRPr sz="1800">
                <a:latin typeface="Georgia" pitchFamily="18" charset="0"/>
              </a:defRPr>
            </a:lvl2pPr>
            <a:lvl3pPr>
              <a:defRPr sz="2000">
                <a:latin typeface="Georgia" pitchFamily="18" charset="0"/>
              </a:defRPr>
            </a:lvl3pPr>
            <a:lvl4pPr>
              <a:defRPr sz="2000">
                <a:latin typeface="Georgia" pitchFamily="18" charset="0"/>
              </a:defRPr>
            </a:lvl4pPr>
            <a:lvl5pPr>
              <a:defRPr sz="2000">
                <a:latin typeface="Georgia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pPr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pPr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pPr/>
              <a:t>12/9/2021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pPr/>
              <a:t>12/9/2021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pPr/>
              <a:t>12/9/2021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3008313" cy="762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111750" cy="52117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752600"/>
            <a:ext cx="3008313" cy="4373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pPr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pPr/>
              <a:t>12/9/2021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8229600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2158D-428B-4987-8B28-745A2AFA1252}" type="datetimeFigureOut">
              <a:rPr lang="en-US" smtClean="0"/>
              <a:pPr/>
              <a:t>12/9/2021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FC477-0A05-4F3E-8EE9-E015C9089D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 l="-144"/>
          <a:stretch/>
        </p:blipFill>
        <p:spPr>
          <a:xfrm>
            <a:off x="-13251" y="0"/>
            <a:ext cx="9157252" cy="6604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357158" y="857232"/>
            <a:ext cx="7772400" cy="1857388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/>
              <a:t>Perubahan</a:t>
            </a: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err="1" smtClean="0"/>
              <a:t>Buku</a:t>
            </a:r>
            <a:r>
              <a:rPr lang="en-US" sz="3600" dirty="0" smtClean="0"/>
              <a:t> </a:t>
            </a:r>
            <a:r>
              <a:rPr lang="en-US" sz="3600" dirty="0" err="1" smtClean="0"/>
              <a:t>Panduan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Pelayanan</a:t>
            </a:r>
            <a:r>
              <a:rPr lang="en-US" sz="3600" dirty="0" smtClean="0"/>
              <a:t> Dana </a:t>
            </a:r>
            <a:r>
              <a:rPr lang="en-US" sz="3600" dirty="0" err="1" smtClean="0"/>
              <a:t>Kasih</a:t>
            </a:r>
            <a:r>
              <a:rPr lang="en-US" sz="3600" dirty="0" smtClean="0"/>
              <a:t> </a:t>
            </a:r>
            <a:r>
              <a:rPr lang="en-US" sz="3600" dirty="0" err="1" smtClean="0"/>
              <a:t>Pralaya</a:t>
            </a:r>
            <a:endParaRPr lang="en-US" sz="3600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72066" y="1000108"/>
            <a:ext cx="3714776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 smtClean="0"/>
              <a:t>Judul</a:t>
            </a:r>
            <a:r>
              <a:rPr lang="en-US" b="1" dirty="0" smtClean="0"/>
              <a:t> :</a:t>
            </a:r>
            <a:endParaRPr lang="en-US" dirty="0" smtClean="0"/>
          </a:p>
          <a:p>
            <a:pPr algn="ctr"/>
            <a:r>
              <a:rPr lang="en-US" sz="1400" dirty="0" smtClean="0"/>
              <a:t>BUKU PANDUAN PELAYANAN DANA KASIH PRALAYA</a:t>
            </a:r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3971924" cy="9144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Judul</a:t>
            </a:r>
            <a:r>
              <a:rPr lang="en-US" b="1" dirty="0" smtClean="0"/>
              <a:t> 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id-ID" sz="1600" dirty="0" smtClean="0"/>
              <a:t>BUKU PANDUAN PELAYANAN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id-ID" sz="1600" b="1" dirty="0" smtClean="0">
                <a:solidFill>
                  <a:srgbClr val="FF0000"/>
                </a:solidFill>
              </a:rPr>
              <a:t>TABUNGAN</a:t>
            </a:r>
            <a:r>
              <a:rPr lang="id-ID" sz="1600" dirty="0" smtClean="0"/>
              <a:t> DANA KASIH PRALAYA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9" name="Picture 8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2285992"/>
            <a:ext cx="450059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2285992"/>
            <a:ext cx="407196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Diagram group"/>
          <p:cNvGrpSpPr/>
          <p:nvPr/>
        </p:nvGrpSpPr>
        <p:grpSpPr>
          <a:xfrm rot="20744401">
            <a:off x="2020391" y="4421532"/>
            <a:ext cx="3714776" cy="2368458"/>
            <a:chOff x="650026" y="358817"/>
            <a:chExt cx="8952255" cy="5546552"/>
          </a:xfrm>
          <a:scene3d>
            <a:camera prst="isometricOffAxis2Left" zoom="95000"/>
            <a:lightRig rig="flat" dir="t"/>
          </a:scene3d>
        </p:grpSpPr>
        <p:sp>
          <p:nvSpPr>
            <p:cNvPr id="12" name="Shape 11"/>
            <p:cNvSpPr/>
            <p:nvPr/>
          </p:nvSpPr>
          <p:spPr>
            <a:xfrm>
              <a:off x="650026" y="358817"/>
              <a:ext cx="8952255" cy="5546552"/>
            </a:xfrm>
            <a:prstGeom prst="swooshArrow">
              <a:avLst>
                <a:gd name="adj1" fmla="val 25000"/>
                <a:gd name="adj2" fmla="val 25000"/>
              </a:avLst>
            </a:prstGeom>
            <a:sp3d z="-400500" extrusionH="63500" contourW="12700" prstMaterial="matte">
              <a:contourClr>
                <a:schemeClr val="lt1">
                  <a:tint val="50000"/>
                </a:schemeClr>
              </a:contourClr>
            </a:sp3d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3" name="Oval 12"/>
          <p:cNvSpPr/>
          <p:nvPr/>
        </p:nvSpPr>
        <p:spPr>
          <a:xfrm>
            <a:off x="0" y="1071546"/>
            <a:ext cx="464820" cy="464820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Oval 14"/>
          <p:cNvSpPr/>
          <p:nvPr/>
        </p:nvSpPr>
        <p:spPr>
          <a:xfrm>
            <a:off x="4572000" y="1142984"/>
            <a:ext cx="464820" cy="464820"/>
          </a:xfrm>
          <a:prstGeom prst="ellipse">
            <a:avLst/>
          </a:pr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72066" y="1000108"/>
            <a:ext cx="3714776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Panduan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1214422"/>
            <a:ext cx="3214710" cy="614378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Isi</a:t>
            </a:r>
            <a:r>
              <a:rPr lang="en-US" sz="2000" dirty="0" smtClean="0"/>
              <a:t> </a:t>
            </a:r>
            <a:r>
              <a:rPr lang="en-US" sz="2000" dirty="0" err="1" smtClean="0"/>
              <a:t>Buku</a:t>
            </a:r>
            <a:r>
              <a:rPr lang="en-US" sz="2000" dirty="0" smtClean="0"/>
              <a:t> </a:t>
            </a:r>
            <a:r>
              <a:rPr lang="en-US" sz="2000" dirty="0" err="1" smtClean="0"/>
              <a:t>Panduan</a:t>
            </a:r>
            <a:endParaRPr lang="en-US" sz="2000" dirty="0"/>
          </a:p>
        </p:txBody>
      </p:sp>
      <p:sp>
        <p:nvSpPr>
          <p:cNvPr id="13" name="Oval 12"/>
          <p:cNvSpPr/>
          <p:nvPr/>
        </p:nvSpPr>
        <p:spPr>
          <a:xfrm>
            <a:off x="5214942" y="1214422"/>
            <a:ext cx="464820" cy="464820"/>
          </a:xfrm>
          <a:prstGeom prst="ellipse">
            <a:avLst/>
          </a:pr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4" name="Diagram group"/>
          <p:cNvGrpSpPr/>
          <p:nvPr/>
        </p:nvGrpSpPr>
        <p:grpSpPr>
          <a:xfrm rot="1956823">
            <a:off x="3319006" y="617225"/>
            <a:ext cx="1528409" cy="1364452"/>
            <a:chOff x="32852680" y="-24534114"/>
            <a:chExt cx="8952255" cy="5546552"/>
          </a:xfrm>
          <a:solidFill>
            <a:schemeClr val="accent3">
              <a:lumMod val="75000"/>
            </a:schemeClr>
          </a:solidFill>
          <a:scene3d>
            <a:camera prst="isometricOffAxis2Left" zoom="95000"/>
            <a:lightRig rig="flat" dir="t"/>
          </a:scene3d>
        </p:grpSpPr>
        <p:sp>
          <p:nvSpPr>
            <p:cNvPr id="15" name="Shape 14"/>
            <p:cNvSpPr/>
            <p:nvPr/>
          </p:nvSpPr>
          <p:spPr>
            <a:xfrm>
              <a:off x="32852680" y="-24534114"/>
              <a:ext cx="8952255" cy="5546552"/>
            </a:xfrm>
            <a:prstGeom prst="swooshArrow">
              <a:avLst>
                <a:gd name="adj1" fmla="val 25000"/>
                <a:gd name="adj2" fmla="val 25000"/>
              </a:avLst>
            </a:prstGeom>
            <a:grpFill/>
            <a:sp3d z="-400500" extrusionH="63500" contourW="12700" prstMaterial="matte">
              <a:contourClr>
                <a:schemeClr val="lt1">
                  <a:tint val="50000"/>
                </a:schemeClr>
              </a:contourClr>
            </a:sp3d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pic>
        <p:nvPicPr>
          <p:cNvPr id="2052" name="Picture 4" descr="C:\Users\ElitaPC\AppData\Local\Temp\SNAGHTML1a08b2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2000240"/>
            <a:ext cx="4143404" cy="2819401"/>
          </a:xfrm>
          <a:prstGeom prst="rect">
            <a:avLst/>
          </a:prstGeom>
          <a:noFill/>
        </p:spPr>
      </p:pic>
      <p:sp>
        <p:nvSpPr>
          <p:cNvPr id="16" name="Oval 15"/>
          <p:cNvSpPr/>
          <p:nvPr/>
        </p:nvSpPr>
        <p:spPr>
          <a:xfrm>
            <a:off x="178090" y="1178230"/>
            <a:ext cx="464820" cy="464820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pic>
        <p:nvPicPr>
          <p:cNvPr id="2054" name="Picture 6" descr="C:\Users\ElitaPC\AppData\Local\Temp\SNAGHTML1a7790e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2" y="2000240"/>
            <a:ext cx="4714908" cy="2819401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iagram group"/>
          <p:cNvGrpSpPr/>
          <p:nvPr/>
        </p:nvGrpSpPr>
        <p:grpSpPr>
          <a:xfrm>
            <a:off x="895614" y="4953000"/>
            <a:ext cx="2128498" cy="1534298"/>
            <a:chOff x="1179961" y="5179927"/>
            <a:chExt cx="2128498" cy="1534298"/>
          </a:xfrm>
          <a:scene3d>
            <a:camera prst="isometricOffAxis2Left" zoom="95000"/>
            <a:lightRig rig="flat" dir="t"/>
          </a:scene3d>
        </p:grpSpPr>
        <p:grpSp>
          <p:nvGrpSpPr>
            <p:cNvPr id="3" name="Group 11"/>
            <p:cNvGrpSpPr/>
            <p:nvPr/>
          </p:nvGrpSpPr>
          <p:grpSpPr>
            <a:xfrm>
              <a:off x="1179961" y="5179927"/>
              <a:ext cx="2128498" cy="1534298"/>
              <a:chOff x="1179961" y="5179927"/>
              <a:chExt cx="2128498" cy="1534298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179961" y="5179927"/>
                <a:ext cx="2128498" cy="1534298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4" name="Rectangle 13"/>
              <p:cNvSpPr/>
              <p:nvPr/>
            </p:nvSpPr>
            <p:spPr>
              <a:xfrm>
                <a:off x="1179961" y="5179927"/>
                <a:ext cx="2128498" cy="153429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5706" tIns="0" rIns="0" bIns="0" numCol="1" spcCol="1270" anchor="t" anchorCtr="0">
                <a:noAutofit/>
              </a:bodyPr>
              <a:lstStyle/>
              <a:p>
                <a:pPr lvl="0" algn="l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2000" kern="1200" dirty="0"/>
              </a:p>
            </p:txBody>
          </p:sp>
        </p:grpSp>
      </p:grpSp>
      <p:grpSp>
        <p:nvGrpSpPr>
          <p:cNvPr id="4" name="Diagram group"/>
          <p:cNvGrpSpPr/>
          <p:nvPr/>
        </p:nvGrpSpPr>
        <p:grpSpPr>
          <a:xfrm>
            <a:off x="4729502" y="3962400"/>
            <a:ext cx="2128498" cy="1534298"/>
            <a:chOff x="1179961" y="5179927"/>
            <a:chExt cx="2128498" cy="1534298"/>
          </a:xfrm>
          <a:scene3d>
            <a:camera prst="isometricOffAxis2Left" zoom="95000"/>
            <a:lightRig rig="flat" dir="t"/>
          </a:scene3d>
        </p:grpSpPr>
        <p:grpSp>
          <p:nvGrpSpPr>
            <p:cNvPr id="5" name="Group 15"/>
            <p:cNvGrpSpPr/>
            <p:nvPr/>
          </p:nvGrpSpPr>
          <p:grpSpPr>
            <a:xfrm>
              <a:off x="1179961" y="5179927"/>
              <a:ext cx="2128498" cy="1534298"/>
              <a:chOff x="1179961" y="5179927"/>
              <a:chExt cx="2128498" cy="1534298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179961" y="5179927"/>
                <a:ext cx="2128498" cy="1534298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Rectangle 17"/>
              <p:cNvSpPr/>
              <p:nvPr/>
            </p:nvSpPr>
            <p:spPr>
              <a:xfrm>
                <a:off x="1179961" y="5179927"/>
                <a:ext cx="2128498" cy="153429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5706" tIns="0" rIns="0" bIns="0" numCol="1" spcCol="1270" anchor="t" anchorCtr="0">
                <a:noAutofit/>
              </a:bodyPr>
              <a:lstStyle/>
              <a:p>
                <a:pPr lvl="0" algn="l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2000" kern="1200" dirty="0"/>
              </a:p>
            </p:txBody>
          </p:sp>
        </p:grpSp>
      </p:grpSp>
      <p:sp>
        <p:nvSpPr>
          <p:cNvPr id="19" name="Oval 18"/>
          <p:cNvSpPr/>
          <p:nvPr/>
        </p:nvSpPr>
        <p:spPr>
          <a:xfrm>
            <a:off x="0" y="142852"/>
            <a:ext cx="464820" cy="464820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428596" y="714356"/>
          <a:ext cx="8143932" cy="5212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76"/>
                <a:gridCol w="4429156"/>
              </a:tblGrid>
              <a:tr h="654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Poin</a:t>
                      </a:r>
                      <a:r>
                        <a:rPr lang="en-US" sz="12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1 s/d  </a:t>
                      </a:r>
                      <a:r>
                        <a:rPr lang="en-US" sz="1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 </a:t>
                      </a:r>
                      <a:r>
                        <a:rPr lang="en-US" sz="12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Sama</a:t>
                      </a:r>
                      <a:endParaRPr lang="en-US" sz="1200" b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Poin</a:t>
                      </a:r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1 s/d 4  </a:t>
                      </a:r>
                      <a:r>
                        <a:rPr lang="en-US" sz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merubah</a:t>
                      </a:r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arti</a:t>
                      </a:r>
                      <a:r>
                        <a:rPr lang="en-US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Semua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kata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tabungan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hapus</a:t>
                      </a:r>
                      <a:endParaRPr lang="en-US" sz="11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45905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Poin</a:t>
                      </a: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nomor</a:t>
                      </a: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6 </a:t>
                      </a:r>
                      <a:r>
                        <a:rPr lang="en-US" sz="12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7 </a:t>
                      </a:r>
                      <a:r>
                        <a:rPr lang="en-US" sz="12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hapus</a:t>
                      </a: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diganti</a:t>
                      </a:r>
                      <a:r>
                        <a:rPr lang="en-US" sz="12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baseline="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baru</a:t>
                      </a:r>
                      <a:r>
                        <a:rPr lang="en-US" sz="12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2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1242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solidFill>
                            <a:srgbClr val="C00000"/>
                          </a:solidFill>
                        </a:rPr>
                        <a:t>Poin</a:t>
                      </a:r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 8 </a:t>
                      </a:r>
                      <a:r>
                        <a:rPr lang="en-US" sz="1200" dirty="0" err="1" smtClean="0">
                          <a:solidFill>
                            <a:srgbClr val="C00000"/>
                          </a:solidFill>
                        </a:rPr>
                        <a:t>Diperbaiki</a:t>
                      </a:r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rgbClr val="C00000"/>
                          </a:solidFill>
                        </a:rPr>
                        <a:t>Menjadi</a:t>
                      </a:r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: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5" name="Picture 24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3" y="1785926"/>
            <a:ext cx="328614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5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4071942"/>
            <a:ext cx="3357586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86248" y="1714488"/>
            <a:ext cx="4143404" cy="173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86248" y="4071942"/>
            <a:ext cx="418819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4" name="Group 23"/>
          <p:cNvGrpSpPr/>
          <p:nvPr/>
        </p:nvGrpSpPr>
        <p:grpSpPr>
          <a:xfrm>
            <a:off x="3319006" y="-273516"/>
            <a:ext cx="5253522" cy="1364452"/>
            <a:chOff x="3319006" y="-273516"/>
            <a:chExt cx="5253522" cy="1364452"/>
          </a:xfrm>
        </p:grpSpPr>
        <p:grpSp>
          <p:nvGrpSpPr>
            <p:cNvPr id="6" name="Diagram group"/>
            <p:cNvGrpSpPr/>
            <p:nvPr/>
          </p:nvGrpSpPr>
          <p:grpSpPr>
            <a:xfrm rot="1956823">
              <a:off x="3319006" y="-273516"/>
              <a:ext cx="1528409" cy="1364452"/>
              <a:chOff x="32852680" y="-24534114"/>
              <a:chExt cx="8952255" cy="5546552"/>
            </a:xfrm>
            <a:solidFill>
              <a:schemeClr val="accent3">
                <a:lumMod val="75000"/>
              </a:schemeClr>
            </a:solidFill>
            <a:scene3d>
              <a:camera prst="isometricOffAxis2Left" zoom="95000"/>
              <a:lightRig rig="flat" dir="t"/>
            </a:scene3d>
          </p:grpSpPr>
          <p:sp>
            <p:nvSpPr>
              <p:cNvPr id="21" name="Shape 20"/>
              <p:cNvSpPr/>
              <p:nvPr/>
            </p:nvSpPr>
            <p:spPr>
              <a:xfrm>
                <a:off x="32852680" y="-24534114"/>
                <a:ext cx="8952255" cy="5546552"/>
              </a:xfrm>
              <a:prstGeom prst="swooshArrow">
                <a:avLst>
                  <a:gd name="adj1" fmla="val 25000"/>
                  <a:gd name="adj2" fmla="val 25000"/>
                </a:avLst>
              </a:prstGeom>
              <a:grpFill/>
              <a:sp3d z="-400500" extrusionH="63500" contourW="12700" prstMaterial="matte">
                <a:contourClr>
                  <a:schemeClr val="lt1">
                    <a:tint val="50000"/>
                  </a:schemeClr>
                </a:contourClr>
              </a:sp3d>
            </p:spPr>
            <p:style>
              <a:lnRef idx="0">
                <a:schemeClr val="dk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3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  <p:sp>
          <p:nvSpPr>
            <p:cNvPr id="22" name="Rectangle 21"/>
            <p:cNvSpPr/>
            <p:nvPr/>
          </p:nvSpPr>
          <p:spPr>
            <a:xfrm>
              <a:off x="5214942" y="0"/>
              <a:ext cx="3357586" cy="5714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 smtClean="0"/>
                <a:t>Panduan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Baru</a:t>
              </a:r>
              <a:endParaRPr lang="en-US" sz="2800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5321626" y="71414"/>
              <a:ext cx="464820" cy="464820"/>
            </a:xfrm>
            <a:prstGeom prst="ellipse">
              <a:avLst/>
            </a:prstGeom>
            <a:solidFill>
              <a:schemeClr val="accent2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29" name="TextBox 28"/>
          <p:cNvSpPr txBox="1"/>
          <p:nvPr/>
        </p:nvSpPr>
        <p:spPr>
          <a:xfrm>
            <a:off x="571472" y="130710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Poin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Poin</a:t>
            </a:r>
            <a:endParaRPr lang="en-US" dirty="0">
              <a:solidFill>
                <a:srgbClr val="FFFF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Table 45"/>
          <p:cNvGraphicFramePr>
            <a:graphicFrameLocks noGrp="1"/>
          </p:cNvGraphicFramePr>
          <p:nvPr/>
        </p:nvGraphicFramePr>
        <p:xfrm>
          <a:off x="857224" y="785794"/>
          <a:ext cx="3000396" cy="4143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0396"/>
              </a:tblGrid>
              <a:tr h="41434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39" name="Diagram group"/>
          <p:cNvGrpSpPr/>
          <p:nvPr/>
        </p:nvGrpSpPr>
        <p:grpSpPr>
          <a:xfrm rot="16883939">
            <a:off x="3228778" y="2138439"/>
            <a:ext cx="2791364" cy="1107069"/>
            <a:chOff x="32852680" y="-24534114"/>
            <a:chExt cx="8952255" cy="5546552"/>
          </a:xfrm>
          <a:noFill/>
          <a:scene3d>
            <a:camera prst="isometricOffAxis2Left" zoom="95000"/>
            <a:lightRig rig="flat" dir="t"/>
          </a:scene3d>
        </p:grpSpPr>
        <p:sp>
          <p:nvSpPr>
            <p:cNvPr id="40" name="Shape 39"/>
            <p:cNvSpPr/>
            <p:nvPr/>
          </p:nvSpPr>
          <p:spPr>
            <a:xfrm>
              <a:off x="32852680" y="-24534114"/>
              <a:ext cx="8952255" cy="5546552"/>
            </a:xfrm>
            <a:prstGeom prst="swooshArrow">
              <a:avLst>
                <a:gd name="adj1" fmla="val 25000"/>
                <a:gd name="adj2" fmla="val 25000"/>
              </a:avLst>
            </a:prstGeom>
            <a:grpFill/>
            <a:sp3d z="-400500" extrusionH="63500" contourW="12700" prstMaterial="matte">
              <a:contourClr>
                <a:schemeClr val="lt1">
                  <a:tint val="50000"/>
                </a:schemeClr>
              </a:contourClr>
            </a:sp3d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11" name="Diagram group"/>
          <p:cNvGrpSpPr/>
          <p:nvPr/>
        </p:nvGrpSpPr>
        <p:grpSpPr>
          <a:xfrm>
            <a:off x="895614" y="4953000"/>
            <a:ext cx="2128498" cy="1534298"/>
            <a:chOff x="1179961" y="5179927"/>
            <a:chExt cx="2128498" cy="1534298"/>
          </a:xfrm>
          <a:scene3d>
            <a:camera prst="isometricOffAxis2Left" zoom="95000"/>
            <a:lightRig rig="flat" dir="t"/>
          </a:scene3d>
        </p:grpSpPr>
        <p:grpSp>
          <p:nvGrpSpPr>
            <p:cNvPr id="12" name="Group 11"/>
            <p:cNvGrpSpPr/>
            <p:nvPr/>
          </p:nvGrpSpPr>
          <p:grpSpPr>
            <a:xfrm>
              <a:off x="1179961" y="5179927"/>
              <a:ext cx="2128498" cy="1534298"/>
              <a:chOff x="1179961" y="5179927"/>
              <a:chExt cx="2128498" cy="1534298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179961" y="5179927"/>
                <a:ext cx="2128498" cy="1534298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4" name="Rectangle 13"/>
              <p:cNvSpPr/>
              <p:nvPr/>
            </p:nvSpPr>
            <p:spPr>
              <a:xfrm>
                <a:off x="1179961" y="5179927"/>
                <a:ext cx="2128498" cy="153429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5706" tIns="0" rIns="0" bIns="0" numCol="1" spcCol="1270" anchor="t" anchorCtr="0">
                <a:noAutofit/>
              </a:bodyPr>
              <a:lstStyle/>
              <a:p>
                <a:pPr lvl="0" algn="l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2000" kern="1200" dirty="0"/>
              </a:p>
            </p:txBody>
          </p:sp>
        </p:grpSp>
      </p:grpSp>
      <p:grpSp>
        <p:nvGrpSpPr>
          <p:cNvPr id="15" name="Diagram group"/>
          <p:cNvGrpSpPr/>
          <p:nvPr/>
        </p:nvGrpSpPr>
        <p:grpSpPr>
          <a:xfrm>
            <a:off x="4729502" y="3962400"/>
            <a:ext cx="2128498" cy="1534298"/>
            <a:chOff x="1179961" y="5179927"/>
            <a:chExt cx="2128498" cy="1534298"/>
          </a:xfrm>
          <a:scene3d>
            <a:camera prst="isometricOffAxis2Left" zoom="95000"/>
            <a:lightRig rig="flat" dir="t"/>
          </a:scene3d>
        </p:grpSpPr>
        <p:grpSp>
          <p:nvGrpSpPr>
            <p:cNvPr id="16" name="Group 15"/>
            <p:cNvGrpSpPr/>
            <p:nvPr/>
          </p:nvGrpSpPr>
          <p:grpSpPr>
            <a:xfrm>
              <a:off x="1179961" y="5179927"/>
              <a:ext cx="2128498" cy="1534298"/>
              <a:chOff x="1179961" y="5179927"/>
              <a:chExt cx="2128498" cy="1534298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179961" y="5179927"/>
                <a:ext cx="2128498" cy="1534298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Rectangle 17"/>
              <p:cNvSpPr/>
              <p:nvPr/>
            </p:nvSpPr>
            <p:spPr>
              <a:xfrm>
                <a:off x="1179961" y="5179927"/>
                <a:ext cx="2128498" cy="153429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5706" tIns="0" rIns="0" bIns="0" numCol="1" spcCol="1270" anchor="t" anchorCtr="0">
                <a:noAutofit/>
              </a:bodyPr>
              <a:lstStyle/>
              <a:p>
                <a:pPr lvl="0" algn="l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2000" kern="1200" dirty="0"/>
              </a:p>
            </p:txBody>
          </p:sp>
        </p:grpSp>
      </p:grpSp>
      <p:sp>
        <p:nvSpPr>
          <p:cNvPr id="19" name="Oval 18"/>
          <p:cNvSpPr/>
          <p:nvPr/>
        </p:nvSpPr>
        <p:spPr>
          <a:xfrm>
            <a:off x="0" y="214290"/>
            <a:ext cx="464820" cy="464820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42" name="Diagram group"/>
          <p:cNvGrpSpPr/>
          <p:nvPr/>
        </p:nvGrpSpPr>
        <p:grpSpPr>
          <a:xfrm rot="1956823">
            <a:off x="4643438" y="142852"/>
            <a:ext cx="1039174" cy="857256"/>
            <a:chOff x="32852680" y="-24534114"/>
            <a:chExt cx="8952255" cy="5546552"/>
          </a:xfrm>
          <a:solidFill>
            <a:schemeClr val="accent3">
              <a:lumMod val="75000"/>
            </a:schemeClr>
          </a:solidFill>
          <a:scene3d>
            <a:camera prst="isometricOffAxis2Left" zoom="95000"/>
            <a:lightRig rig="flat" dir="t"/>
          </a:scene3d>
        </p:grpSpPr>
        <p:sp>
          <p:nvSpPr>
            <p:cNvPr id="45" name="Shape 44"/>
            <p:cNvSpPr/>
            <p:nvPr/>
          </p:nvSpPr>
          <p:spPr>
            <a:xfrm>
              <a:off x="32852680" y="-24534114"/>
              <a:ext cx="8952255" cy="5546552"/>
            </a:xfrm>
            <a:prstGeom prst="swooshArrow">
              <a:avLst>
                <a:gd name="adj1" fmla="val 25000"/>
                <a:gd name="adj2" fmla="val 25000"/>
              </a:avLst>
            </a:prstGeom>
            <a:grpFill/>
            <a:sp3d z="-400500" extrusionH="63500" contourW="12700" prstMaterial="matte">
              <a:contourClr>
                <a:schemeClr val="lt1">
                  <a:tint val="50000"/>
                </a:schemeClr>
              </a:contourClr>
            </a:sp3d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43" name="Rectangle 42"/>
          <p:cNvSpPr/>
          <p:nvPr/>
        </p:nvSpPr>
        <p:spPr>
          <a:xfrm>
            <a:off x="5929322" y="207446"/>
            <a:ext cx="3143272" cy="466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Panduan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endParaRPr lang="en-US" sz="2800" dirty="0"/>
          </a:p>
        </p:txBody>
      </p:sp>
      <p:sp>
        <p:nvSpPr>
          <p:cNvPr id="44" name="Oval 43"/>
          <p:cNvSpPr/>
          <p:nvPr/>
        </p:nvSpPr>
        <p:spPr>
          <a:xfrm>
            <a:off x="6005030" y="285728"/>
            <a:ext cx="352919" cy="365872"/>
          </a:xfrm>
          <a:prstGeom prst="ellipse">
            <a:avLst/>
          </a:pr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8" name="TextBox 27"/>
          <p:cNvSpPr txBox="1"/>
          <p:nvPr/>
        </p:nvSpPr>
        <p:spPr>
          <a:xfrm>
            <a:off x="0" y="214290"/>
            <a:ext cx="5429256" cy="517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b="1" dirty="0" err="1" smtClean="0">
                <a:solidFill>
                  <a:srgbClr val="C00000"/>
                </a:solidFill>
              </a:rPr>
              <a:t>Tidak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ada</a:t>
            </a:r>
            <a:r>
              <a:rPr lang="en-US" sz="2400" b="1" dirty="0" smtClean="0">
                <a:solidFill>
                  <a:srgbClr val="C00000"/>
                </a:solidFill>
              </a:rPr>
              <a:t>  </a:t>
            </a:r>
            <a:r>
              <a:rPr lang="en-US" sz="2400" b="1" dirty="0" err="1" smtClean="0">
                <a:solidFill>
                  <a:srgbClr val="C00000"/>
                </a:solidFill>
              </a:rPr>
              <a:t>Pengembalian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dana</a:t>
            </a:r>
            <a:endParaRPr lang="en-US" sz="2400" b="1" dirty="0" smtClean="0">
              <a:solidFill>
                <a:srgbClr val="C00000"/>
              </a:solidFill>
            </a:endParaRP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3500438"/>
            <a:ext cx="475920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" name="Picture 29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1000108"/>
            <a:ext cx="3500463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0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5720" y="2357430"/>
            <a:ext cx="3429024" cy="890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6" name="Group 35"/>
          <p:cNvGrpSpPr/>
          <p:nvPr/>
        </p:nvGrpSpPr>
        <p:grpSpPr>
          <a:xfrm>
            <a:off x="1214414" y="3643314"/>
            <a:ext cx="2857488" cy="916638"/>
            <a:chOff x="0" y="1827680"/>
            <a:chExt cx="2291595" cy="916638"/>
          </a:xfrm>
          <a:scene3d>
            <a:camera prst="orthographicFront"/>
            <a:lightRig rig="flat" dir="t"/>
          </a:scene3d>
        </p:grpSpPr>
        <p:sp>
          <p:nvSpPr>
            <p:cNvPr id="38" name="Chevron 4"/>
            <p:cNvSpPr/>
            <p:nvPr/>
          </p:nvSpPr>
          <p:spPr>
            <a:xfrm>
              <a:off x="458319" y="1827680"/>
              <a:ext cx="1374957" cy="91663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2014" tIns="37338" rIns="37338" bIns="37338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 err="1" smtClean="0">
                  <a:latin typeface="Times New Roman" pitchFamily="18" charset="0"/>
                  <a:cs typeface="Times New Roman" pitchFamily="18" charset="0"/>
                </a:rPr>
                <a:t>Tambahan</a:t>
              </a:r>
              <a:endParaRPr lang="en-US" sz="28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Chevron 36"/>
            <p:cNvSpPr/>
            <p:nvPr/>
          </p:nvSpPr>
          <p:spPr>
            <a:xfrm>
              <a:off x="0" y="1827680"/>
              <a:ext cx="2291595" cy="916638"/>
            </a:xfrm>
            <a:prstGeom prst="chevron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86248" y="857232"/>
            <a:ext cx="4786346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3174" y="995372"/>
            <a:ext cx="5772146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" name="TextBox 27"/>
          <p:cNvSpPr txBox="1"/>
          <p:nvPr/>
        </p:nvSpPr>
        <p:spPr>
          <a:xfrm>
            <a:off x="500034" y="142852"/>
            <a:ext cx="6715172" cy="58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 smtClean="0">
                <a:solidFill>
                  <a:srgbClr val="C00000"/>
                </a:solidFill>
              </a:rPr>
              <a:t>Kewajiban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Peserta</a:t>
            </a:r>
            <a:endParaRPr lang="en-US" sz="2800" b="1" dirty="0" smtClean="0">
              <a:solidFill>
                <a:srgbClr val="C00000"/>
              </a:solidFill>
            </a:endParaRPr>
          </a:p>
        </p:txBody>
      </p:sp>
      <p:grpSp>
        <p:nvGrpSpPr>
          <p:cNvPr id="3" name="Diagram group"/>
          <p:cNvGrpSpPr/>
          <p:nvPr/>
        </p:nvGrpSpPr>
        <p:grpSpPr>
          <a:xfrm>
            <a:off x="895614" y="4953000"/>
            <a:ext cx="2128498" cy="1534298"/>
            <a:chOff x="1179961" y="5179927"/>
            <a:chExt cx="2128498" cy="1534298"/>
          </a:xfrm>
          <a:scene3d>
            <a:camera prst="isometricOffAxis2Left" zoom="95000"/>
            <a:lightRig rig="flat" dir="t"/>
          </a:scene3d>
        </p:grpSpPr>
        <p:grpSp>
          <p:nvGrpSpPr>
            <p:cNvPr id="4" name="Group 11"/>
            <p:cNvGrpSpPr/>
            <p:nvPr/>
          </p:nvGrpSpPr>
          <p:grpSpPr>
            <a:xfrm>
              <a:off x="1179961" y="5179927"/>
              <a:ext cx="2128498" cy="1534298"/>
              <a:chOff x="1179961" y="5179927"/>
              <a:chExt cx="2128498" cy="1534298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179961" y="5179927"/>
                <a:ext cx="2128498" cy="1534298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4" name="Rectangle 13"/>
              <p:cNvSpPr/>
              <p:nvPr/>
            </p:nvSpPr>
            <p:spPr>
              <a:xfrm>
                <a:off x="1179961" y="5179927"/>
                <a:ext cx="2128498" cy="153429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5706" tIns="0" rIns="0" bIns="0" numCol="1" spcCol="1270" anchor="t" anchorCtr="0">
                <a:noAutofit/>
              </a:bodyPr>
              <a:lstStyle/>
              <a:p>
                <a:pPr lvl="0" algn="l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2000" kern="1200" dirty="0"/>
              </a:p>
            </p:txBody>
          </p:sp>
        </p:grpSp>
      </p:grpSp>
      <p:grpSp>
        <p:nvGrpSpPr>
          <p:cNvPr id="5" name="Diagram group"/>
          <p:cNvGrpSpPr/>
          <p:nvPr/>
        </p:nvGrpSpPr>
        <p:grpSpPr>
          <a:xfrm>
            <a:off x="4729502" y="3962400"/>
            <a:ext cx="2128498" cy="1534298"/>
            <a:chOff x="1179961" y="5179927"/>
            <a:chExt cx="2128498" cy="1534298"/>
          </a:xfrm>
          <a:scene3d>
            <a:camera prst="isometricOffAxis2Left" zoom="95000"/>
            <a:lightRig rig="flat" dir="t"/>
          </a:scene3d>
        </p:grpSpPr>
        <p:grpSp>
          <p:nvGrpSpPr>
            <p:cNvPr id="6" name="Group 15"/>
            <p:cNvGrpSpPr/>
            <p:nvPr/>
          </p:nvGrpSpPr>
          <p:grpSpPr>
            <a:xfrm>
              <a:off x="1179961" y="5179927"/>
              <a:ext cx="2128498" cy="1534298"/>
              <a:chOff x="1179961" y="5179927"/>
              <a:chExt cx="2128498" cy="1534298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179961" y="5179927"/>
                <a:ext cx="2128498" cy="1534298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Rectangle 17"/>
              <p:cNvSpPr/>
              <p:nvPr/>
            </p:nvSpPr>
            <p:spPr>
              <a:xfrm>
                <a:off x="1179961" y="5179927"/>
                <a:ext cx="2128498" cy="153429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5706" tIns="0" rIns="0" bIns="0" numCol="1" spcCol="1270" anchor="t" anchorCtr="0">
                <a:noAutofit/>
              </a:bodyPr>
              <a:lstStyle/>
              <a:p>
                <a:pPr lvl="0" algn="l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2000" kern="1200" dirty="0"/>
              </a:p>
            </p:txBody>
          </p:sp>
        </p:grpSp>
      </p:grpSp>
      <p:sp>
        <p:nvSpPr>
          <p:cNvPr id="29" name="Oval 28"/>
          <p:cNvSpPr/>
          <p:nvPr/>
        </p:nvSpPr>
        <p:spPr>
          <a:xfrm>
            <a:off x="7358082" y="714356"/>
            <a:ext cx="464820" cy="464820"/>
          </a:xfrm>
          <a:prstGeom prst="ellipse">
            <a:avLst/>
          </a:prstGeom>
          <a:solidFill>
            <a:schemeClr val="accent2"/>
          </a:soli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5429256" y="71438"/>
            <a:ext cx="3357586" cy="57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Panduan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endParaRPr lang="en-US" sz="2800" dirty="0"/>
          </a:p>
        </p:txBody>
      </p:sp>
      <p:grpSp>
        <p:nvGrpSpPr>
          <p:cNvPr id="2" name="Diagram group"/>
          <p:cNvGrpSpPr/>
          <p:nvPr/>
        </p:nvGrpSpPr>
        <p:grpSpPr>
          <a:xfrm rot="2800593">
            <a:off x="5676460" y="117159"/>
            <a:ext cx="1528409" cy="1364452"/>
            <a:chOff x="32852680" y="-24534114"/>
            <a:chExt cx="8952255" cy="5546552"/>
          </a:xfrm>
          <a:solidFill>
            <a:schemeClr val="accent3">
              <a:lumMod val="75000"/>
            </a:schemeClr>
          </a:solidFill>
          <a:scene3d>
            <a:camera prst="isometricOffAxis2Left" zoom="95000"/>
            <a:lightRig rig="flat" dir="t"/>
          </a:scene3d>
        </p:grpSpPr>
        <p:sp>
          <p:nvSpPr>
            <p:cNvPr id="21" name="Shape 20"/>
            <p:cNvSpPr/>
            <p:nvPr/>
          </p:nvSpPr>
          <p:spPr>
            <a:xfrm>
              <a:off x="32852680" y="-24534114"/>
              <a:ext cx="8952255" cy="5546552"/>
            </a:xfrm>
            <a:prstGeom prst="swooshArrow">
              <a:avLst>
                <a:gd name="adj1" fmla="val 25000"/>
                <a:gd name="adj2" fmla="val 25000"/>
              </a:avLst>
            </a:prstGeom>
            <a:grpFill/>
            <a:sp3d z="-400500" extrusionH="63500" contourW="12700" prstMaterial="matte">
              <a:contourClr>
                <a:schemeClr val="lt1">
                  <a:tint val="50000"/>
                </a:schemeClr>
              </a:contourClr>
            </a:sp3d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22" name="Group 21"/>
          <p:cNvGrpSpPr/>
          <p:nvPr/>
        </p:nvGrpSpPr>
        <p:grpSpPr>
          <a:xfrm>
            <a:off x="142844" y="1142984"/>
            <a:ext cx="2500330" cy="857256"/>
            <a:chOff x="4128808" y="1827680"/>
            <a:chExt cx="2291595" cy="916638"/>
          </a:xfrm>
          <a:scene3d>
            <a:camera prst="orthographicFront"/>
            <a:lightRig rig="flat" dir="t"/>
          </a:scene3d>
        </p:grpSpPr>
        <p:sp>
          <p:nvSpPr>
            <p:cNvPr id="24" name="Chevron 23"/>
            <p:cNvSpPr/>
            <p:nvPr/>
          </p:nvSpPr>
          <p:spPr>
            <a:xfrm>
              <a:off x="4128808" y="1827680"/>
              <a:ext cx="2291595" cy="916638"/>
            </a:xfrm>
            <a:prstGeom prst="chevron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7500176"/>
                <a:satOff val="-11253"/>
                <a:lumOff val="-1830"/>
                <a:alphaOff val="0"/>
              </a:schemeClr>
            </a:fillRef>
            <a:effectRef idx="2">
              <a:schemeClr val="accent3">
                <a:hueOff val="7500176"/>
                <a:satOff val="-11253"/>
                <a:lumOff val="-183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Chevron 4"/>
            <p:cNvSpPr/>
            <p:nvPr/>
          </p:nvSpPr>
          <p:spPr>
            <a:xfrm>
              <a:off x="4343122" y="1827680"/>
              <a:ext cx="1785949" cy="91663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2014" tIns="37338" rIns="37338" bIns="37338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 err="1" smtClean="0">
                  <a:latin typeface="Times New Roman" pitchFamily="18" charset="0"/>
                  <a:cs typeface="Times New Roman" pitchFamily="18" charset="0"/>
                </a:rPr>
                <a:t>Tambahan</a:t>
              </a:r>
              <a:endParaRPr lang="en-US" sz="28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iagram group"/>
          <p:cNvGrpSpPr/>
          <p:nvPr/>
        </p:nvGrpSpPr>
        <p:grpSpPr>
          <a:xfrm>
            <a:off x="895614" y="4953000"/>
            <a:ext cx="2128498" cy="1534298"/>
            <a:chOff x="1179961" y="5179927"/>
            <a:chExt cx="2128498" cy="1534298"/>
          </a:xfrm>
          <a:scene3d>
            <a:camera prst="isometricOffAxis2Left" zoom="95000"/>
            <a:lightRig rig="flat" dir="t"/>
          </a:scene3d>
        </p:grpSpPr>
        <p:grpSp>
          <p:nvGrpSpPr>
            <p:cNvPr id="3" name="Group 11"/>
            <p:cNvGrpSpPr/>
            <p:nvPr/>
          </p:nvGrpSpPr>
          <p:grpSpPr>
            <a:xfrm>
              <a:off x="1179961" y="5179927"/>
              <a:ext cx="2128498" cy="1534298"/>
              <a:chOff x="1179961" y="5179927"/>
              <a:chExt cx="2128498" cy="1534298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1179961" y="5179927"/>
                <a:ext cx="2128498" cy="1534298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4" name="Rectangle 13"/>
              <p:cNvSpPr/>
              <p:nvPr/>
            </p:nvSpPr>
            <p:spPr>
              <a:xfrm>
                <a:off x="1179961" y="5179927"/>
                <a:ext cx="2128498" cy="153429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5706" tIns="0" rIns="0" bIns="0" numCol="1" spcCol="1270" anchor="t" anchorCtr="0">
                <a:noAutofit/>
              </a:bodyPr>
              <a:lstStyle/>
              <a:p>
                <a:pPr lvl="0" algn="l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2000" kern="1200" dirty="0"/>
              </a:p>
            </p:txBody>
          </p:sp>
        </p:grpSp>
      </p:grpSp>
      <p:grpSp>
        <p:nvGrpSpPr>
          <p:cNvPr id="4" name="Diagram group"/>
          <p:cNvGrpSpPr/>
          <p:nvPr/>
        </p:nvGrpSpPr>
        <p:grpSpPr>
          <a:xfrm>
            <a:off x="4729502" y="3962400"/>
            <a:ext cx="2128498" cy="1534298"/>
            <a:chOff x="1179961" y="5179927"/>
            <a:chExt cx="2128498" cy="1534298"/>
          </a:xfrm>
          <a:scene3d>
            <a:camera prst="isometricOffAxis2Left" zoom="95000"/>
            <a:lightRig rig="flat" dir="t"/>
          </a:scene3d>
        </p:grpSpPr>
        <p:grpSp>
          <p:nvGrpSpPr>
            <p:cNvPr id="5" name="Group 15"/>
            <p:cNvGrpSpPr/>
            <p:nvPr/>
          </p:nvGrpSpPr>
          <p:grpSpPr>
            <a:xfrm>
              <a:off x="1179961" y="5179927"/>
              <a:ext cx="2128498" cy="1534298"/>
              <a:chOff x="1179961" y="5179927"/>
              <a:chExt cx="2128498" cy="1534298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179961" y="5179927"/>
                <a:ext cx="2128498" cy="1534298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Rectangle 17"/>
              <p:cNvSpPr/>
              <p:nvPr/>
            </p:nvSpPr>
            <p:spPr>
              <a:xfrm>
                <a:off x="1179961" y="5179927"/>
                <a:ext cx="2128498" cy="153429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25706" tIns="0" rIns="0" bIns="0" numCol="1" spcCol="1270" anchor="t" anchorCtr="0">
                <a:noAutofit/>
              </a:bodyPr>
              <a:lstStyle/>
              <a:p>
                <a:pPr lvl="0" algn="l" defTabSz="8890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sz="2000" kern="1200" dirty="0"/>
              </a:p>
            </p:txBody>
          </p:sp>
        </p:grpSp>
      </p:grpSp>
      <p:sp>
        <p:nvSpPr>
          <p:cNvPr id="19" name="Oval 18"/>
          <p:cNvSpPr/>
          <p:nvPr/>
        </p:nvSpPr>
        <p:spPr>
          <a:xfrm>
            <a:off x="0" y="142852"/>
            <a:ext cx="464820" cy="464820"/>
          </a:xfrm>
          <a:prstGeom prst="ellipse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428596" y="714356"/>
          <a:ext cx="8143932" cy="5786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76"/>
                <a:gridCol w="4429156"/>
              </a:tblGrid>
              <a:tr h="57864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6" name="Group 23"/>
          <p:cNvGrpSpPr/>
          <p:nvPr/>
        </p:nvGrpSpPr>
        <p:grpSpPr>
          <a:xfrm>
            <a:off x="3319006" y="-273516"/>
            <a:ext cx="5253522" cy="1364452"/>
            <a:chOff x="3319006" y="-273516"/>
            <a:chExt cx="5253522" cy="1364452"/>
          </a:xfrm>
        </p:grpSpPr>
        <p:grpSp>
          <p:nvGrpSpPr>
            <p:cNvPr id="7" name="Diagram group"/>
            <p:cNvGrpSpPr/>
            <p:nvPr/>
          </p:nvGrpSpPr>
          <p:grpSpPr>
            <a:xfrm rot="1956823">
              <a:off x="3319006" y="-273516"/>
              <a:ext cx="1528409" cy="1364452"/>
              <a:chOff x="32852680" y="-24534114"/>
              <a:chExt cx="8952255" cy="5546552"/>
            </a:xfrm>
            <a:solidFill>
              <a:schemeClr val="accent3">
                <a:lumMod val="75000"/>
              </a:schemeClr>
            </a:solidFill>
            <a:scene3d>
              <a:camera prst="isometricOffAxis2Left" zoom="95000"/>
              <a:lightRig rig="flat" dir="t"/>
            </a:scene3d>
          </p:grpSpPr>
          <p:sp>
            <p:nvSpPr>
              <p:cNvPr id="21" name="Shape 20"/>
              <p:cNvSpPr/>
              <p:nvPr/>
            </p:nvSpPr>
            <p:spPr>
              <a:xfrm>
                <a:off x="32852680" y="-24534114"/>
                <a:ext cx="8952255" cy="5546552"/>
              </a:xfrm>
              <a:prstGeom prst="swooshArrow">
                <a:avLst>
                  <a:gd name="adj1" fmla="val 25000"/>
                  <a:gd name="adj2" fmla="val 25000"/>
                </a:avLst>
              </a:prstGeom>
              <a:grpFill/>
              <a:sp3d z="-400500" extrusionH="63500" contourW="12700" prstMaterial="matte">
                <a:contourClr>
                  <a:schemeClr val="lt1">
                    <a:tint val="50000"/>
                  </a:schemeClr>
                </a:contourClr>
              </a:sp3d>
            </p:spPr>
            <p:style>
              <a:lnRef idx="0">
                <a:schemeClr val="dk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3"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  <p:sp>
          <p:nvSpPr>
            <p:cNvPr id="22" name="Rectangle 21"/>
            <p:cNvSpPr/>
            <p:nvPr/>
          </p:nvSpPr>
          <p:spPr>
            <a:xfrm>
              <a:off x="5214942" y="0"/>
              <a:ext cx="3357586" cy="5714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 smtClean="0"/>
                <a:t>Panduan</a:t>
              </a:r>
              <a:r>
                <a:rPr lang="en-US" sz="2800" dirty="0" smtClean="0"/>
                <a:t> </a:t>
              </a:r>
              <a:r>
                <a:rPr lang="en-US" sz="2800" dirty="0" err="1" smtClean="0"/>
                <a:t>Baru</a:t>
              </a:r>
              <a:endParaRPr lang="en-US" sz="2800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5321626" y="71414"/>
              <a:ext cx="464820" cy="464820"/>
            </a:xfrm>
            <a:prstGeom prst="ellipse">
              <a:avLst/>
            </a:prstGeom>
            <a:solidFill>
              <a:schemeClr val="accent2"/>
            </a:soli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24" name="TextBox 23"/>
          <p:cNvSpPr txBox="1"/>
          <p:nvPr/>
        </p:nvSpPr>
        <p:spPr>
          <a:xfrm>
            <a:off x="571472" y="130710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Hak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Peserta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4" y="1214422"/>
            <a:ext cx="3857652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43372" y="714356"/>
            <a:ext cx="4572032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err="1"/>
              <a:t>Terima</a:t>
            </a:r>
            <a:r>
              <a:rPr lang="en-US" sz="3600" dirty="0"/>
              <a:t> </a:t>
            </a:r>
            <a:r>
              <a:rPr lang="en-US" sz="3600" dirty="0" err="1"/>
              <a:t>Kasih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6QLnjpDmemWvdkPv8CNhL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4nqtrpMJHznzW6iQWuGbY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jzqUzkCEyRs7MDbtn22K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WTzd7aXBssOmYs9yuGim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WTzd7aXBssOmYs9yuGim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WTzd7aXBssOmYs9yuGim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WTzd7aXBssOmYs9yuGiml"/>
</p:tagLst>
</file>

<file path=ppt/theme/theme1.xml><?xml version="1.0" encoding="utf-8"?>
<a:theme xmlns:a="http://schemas.openxmlformats.org/drawingml/2006/main" name="Project Status Repor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446</Words>
  <Application>Microsoft Office PowerPoint</Application>
  <PresentationFormat>On-screen Show (4:3)</PresentationFormat>
  <Paragraphs>64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Project Status Report</vt:lpstr>
      <vt:lpstr>Perubahan  Buku Panduan Pelayanan Dana Kasih Pralaya</vt:lpstr>
      <vt:lpstr>Judul :  BUKU PANDUAN PELAYANAN TABUNGAN DANA KASIH PRALAYA </vt:lpstr>
      <vt:lpstr>Isi Buku Panduan</vt:lpstr>
      <vt:lpstr>Slide 4</vt:lpstr>
      <vt:lpstr>Slide 5</vt:lpstr>
      <vt:lpstr>Slide 6</vt:lpstr>
      <vt:lpstr>Slide 7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2021-03-03T12:35:21Z</dcterms:created>
  <dcterms:modified xsi:type="dcterms:W3CDTF">2021-12-09T08:38:13Z</dcterms:modified>
</cp:coreProperties>
</file>